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iq/url?sa=i&amp;rct=j&amp;q=&amp;esrc=s&amp;source=images&amp;cd=&amp;cad=rja&amp;uact=8&amp;ved=2ahUKEwjh-KGE4_3ZAhVRr6QKHRnTAR0QjRx6BAgAEAU&amp;url=http://ribosomesrule.blogspot.com/2015/10/ribosomes.html&amp;psig=AOvVaw2Js-dpx4nI0oKt1yx1-LCd&amp;ust=1521733853264771"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16S_ribosomal_RNA" TargetMode="External"/><Relationship Id="rId3" Type="http://schemas.openxmlformats.org/officeDocument/2006/relationships/hyperlink" Target="https://en.wikipedia.org/wiki/SSU_rRNA" TargetMode="External"/><Relationship Id="rId7" Type="http://schemas.openxmlformats.org/officeDocument/2006/relationships/hyperlink" Target="https://en.wikipedia.org/wiki/30S" TargetMode="External"/><Relationship Id="rId12" Type="http://schemas.openxmlformats.org/officeDocument/2006/relationships/hyperlink" Target="https://en.wikipedia.org/wiki/18S_ribosomal_RNA" TargetMode="External"/><Relationship Id="rId2" Type="http://schemas.openxmlformats.org/officeDocument/2006/relationships/hyperlink" Target="https://en.wikipedia.org/wiki/LSU_rRNA" TargetMode="External"/><Relationship Id="rId1" Type="http://schemas.openxmlformats.org/officeDocument/2006/relationships/slideLayout" Target="../slideLayouts/slideLayout2.xml"/><Relationship Id="rId6" Type="http://schemas.openxmlformats.org/officeDocument/2006/relationships/hyperlink" Target="https://en.wikipedia.org/wiki/23S_ribosomal_RNA" TargetMode="External"/><Relationship Id="rId11" Type="http://schemas.openxmlformats.org/officeDocument/2006/relationships/hyperlink" Target="https://en.wikipedia.org/wiki/28S_ribosomal_RNA" TargetMode="External"/><Relationship Id="rId5" Type="http://schemas.openxmlformats.org/officeDocument/2006/relationships/hyperlink" Target="https://en.wikipedia.org/wiki/5S_ribosomal_RNA" TargetMode="External"/><Relationship Id="rId10" Type="http://schemas.openxmlformats.org/officeDocument/2006/relationships/hyperlink" Target="https://en.wikipedia.org/wiki/5.8S_ribosomal_RNA" TargetMode="External"/><Relationship Id="rId4" Type="http://schemas.openxmlformats.org/officeDocument/2006/relationships/hyperlink" Target="https://en.wikipedia.org/wiki/50S" TargetMode="External"/><Relationship Id="rId9" Type="http://schemas.openxmlformats.org/officeDocument/2006/relationships/hyperlink" Target="https://en.wikipedia.org/wiki/60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9YWO9LXeAhWjzIUKHWvgDVIQjRx6BAgBEAU&amp;url=https://www.alamy.com/stock-photo/messenger-rna.html&amp;psig=AOvVaw1Gv2qT7Vm_wS6wumCH29R-&amp;ust=154125484603002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iq/url?sa=i&amp;rct=j&amp;q=&amp;esrc=s&amp;source=images&amp;cd=&amp;cad=rja&amp;uact=8&amp;ved=2ahUKEwiXod6r4P3ZAhXLaFAKHfXWCpkQjRx6BAgAEAU&amp;url=http://modernmolbio.blogspot.com/2014/09/nucleic-acids-part-of-central-dogma.html&amp;psig=AOvVaw1V0xRDvsGJlPucWD4Xwh7k&amp;ust=152173324417214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Codon" TargetMode="External"/><Relationship Id="rId13" Type="http://schemas.openxmlformats.org/officeDocument/2006/relationships/image" Target="../media/image8.png"/><Relationship Id="rId3" Type="http://schemas.openxmlformats.org/officeDocument/2006/relationships/hyperlink" Target="https://en.wikipedia.org/wiki/RNA" TargetMode="External"/><Relationship Id="rId7" Type="http://schemas.openxmlformats.org/officeDocument/2006/relationships/hyperlink" Target="https://en.wikipedia.org/wiki/Ribosome" TargetMode="External"/><Relationship Id="rId12" Type="http://schemas.openxmlformats.org/officeDocument/2006/relationships/hyperlink" Target="https://en.wikipedia.org/wiki/File:TRNA-Phe_yeast_1ehz.png" TargetMode="External"/><Relationship Id="rId2" Type="http://schemas.openxmlformats.org/officeDocument/2006/relationships/hyperlink" Target="https://en.wikipedia.org/wiki/Molecule" TargetMode="External"/><Relationship Id="rId1" Type="http://schemas.openxmlformats.org/officeDocument/2006/relationships/slideLayout" Target="../slideLayouts/slideLayout2.xml"/><Relationship Id="rId6" Type="http://schemas.openxmlformats.org/officeDocument/2006/relationships/hyperlink" Target="https://en.wikipedia.org/wiki/Amino_acid" TargetMode="External"/><Relationship Id="rId11" Type="http://schemas.openxmlformats.org/officeDocument/2006/relationships/hyperlink" Target="https://en.wikipedia.org/wiki/Genetic_code" TargetMode="External"/><Relationship Id="rId5" Type="http://schemas.openxmlformats.org/officeDocument/2006/relationships/hyperlink" Target="https://en.wikipedia.org/wiki/Messenger_RNA" TargetMode="External"/><Relationship Id="rId10" Type="http://schemas.openxmlformats.org/officeDocument/2006/relationships/hyperlink" Target="https://en.wikipedia.org/wiki/Protein" TargetMode="External"/><Relationship Id="rId4" Type="http://schemas.openxmlformats.org/officeDocument/2006/relationships/hyperlink" Target="https://en.wikipedia.org/wiki/Nucleotides" TargetMode="External"/><Relationship Id="rId9" Type="http://schemas.openxmlformats.org/officeDocument/2006/relationships/hyperlink" Target="https://en.wikipedia.org/wiki/Translation_(biolog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File:TRNA-Phe_yeast_en.sv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jf1_n_gLbeAhWSC-wKHbt7A60QjRx6BAgBEAU&amp;url=https://alevelbiology.co.uk/notes/ribosomes-structure-and-functions/&amp;psig=AOvVaw3yIdES_hvBSCdFVuV10am0&amp;ust=154125829598249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447800"/>
          </a:xfrm>
        </p:spPr>
        <p:txBody>
          <a:bodyPr>
            <a:normAutofit/>
          </a:bodyPr>
          <a:lstStyle/>
          <a:p>
            <a:pPr algn="ctr"/>
            <a:r>
              <a:rPr lang="en-US" sz="3600" dirty="0">
                <a:solidFill>
                  <a:schemeClr val="tx1"/>
                </a:solidFill>
                <a:latin typeface="Berlin Sans FB Demi" pitchFamily="34" charset="0"/>
              </a:rPr>
              <a:t>Ribonucleic acid (RNA</a:t>
            </a:r>
            <a:r>
              <a:rPr lang="en-US" sz="3600" dirty="0" smtClean="0">
                <a:solidFill>
                  <a:schemeClr val="tx1"/>
                </a:solidFill>
                <a:latin typeface="Berlin Sans FB Demi" pitchFamily="34" charset="0"/>
              </a:rPr>
              <a:t>)</a:t>
            </a:r>
            <a:br>
              <a:rPr lang="en-US" sz="3600" dirty="0" smtClean="0">
                <a:solidFill>
                  <a:schemeClr val="tx1"/>
                </a:solidFill>
                <a:latin typeface="Berlin Sans FB Demi" pitchFamily="34" charset="0"/>
              </a:rPr>
            </a:br>
            <a:r>
              <a:rPr lang="en-US" sz="3600" dirty="0" smtClean="0">
                <a:solidFill>
                  <a:schemeClr val="tx1"/>
                </a:solidFill>
                <a:latin typeface="Berlin Sans FB Demi" pitchFamily="34" charset="0"/>
              </a:rPr>
              <a:t>Lecture 9</a:t>
            </a:r>
            <a:r>
              <a:rPr lang="en-US" sz="3600" dirty="0" smtClean="0">
                <a:solidFill>
                  <a:schemeClr val="tx1"/>
                </a:solidFill>
                <a:latin typeface="Berlin Sans FB Demi" pitchFamily="34" charset="0"/>
              </a:rPr>
              <a:t> </a:t>
            </a:r>
            <a:endParaRPr lang="en-US" sz="3600" dirty="0">
              <a:solidFill>
                <a:schemeClr val="tx1"/>
              </a:solidFill>
              <a:latin typeface="Berlin Sans FB Demi" pitchFamily="34"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نتيجة بحث الصور عن ‪ribosome 70s and 80s‬‏">
            <a:hlinkClick r:id="rId2"/>
          </p:cNvPr>
          <p:cNvPicPr/>
          <p:nvPr/>
        </p:nvPicPr>
        <p:blipFill>
          <a:blip r:embed="rId3" cstate="print"/>
          <a:srcRect l="8146" r="7279" b="3933"/>
          <a:stretch>
            <a:fillRect/>
          </a:stretch>
        </p:blipFill>
        <p:spPr bwMode="auto">
          <a:xfrm>
            <a:off x="313632" y="231456"/>
            <a:ext cx="4105968" cy="3807144"/>
          </a:xfrm>
          <a:prstGeom prst="rect">
            <a:avLst/>
          </a:prstGeom>
          <a:noFill/>
          <a:ln w="9525">
            <a:solidFill>
              <a:schemeClr val="accent1"/>
            </a:solidFill>
            <a:miter lim="800000"/>
            <a:headEnd/>
            <a:tailEnd/>
          </a:ln>
        </p:spPr>
      </p:pic>
      <p:pic>
        <p:nvPicPr>
          <p:cNvPr id="5" name="Picture 4"/>
          <p:cNvPicPr/>
          <p:nvPr/>
        </p:nvPicPr>
        <p:blipFill>
          <a:blip r:embed="rId4" cstate="print"/>
          <a:srcRect l="37202" t="52116" r="26499" b="6085"/>
          <a:stretch>
            <a:fillRect/>
          </a:stretch>
        </p:blipFill>
        <p:spPr bwMode="auto">
          <a:xfrm>
            <a:off x="4800600" y="2286000"/>
            <a:ext cx="3879273" cy="413718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9027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Subunits and ribosomal RNA </a:t>
            </a:r>
            <a:r>
              <a:rPr lang="en-US" b="1" u="sng" dirty="0" smtClean="0">
                <a:solidFill>
                  <a:srgbClr val="C00000"/>
                </a:solidFill>
              </a:rPr>
              <a:t>genes</a:t>
            </a:r>
            <a:endParaRPr lang="en-US"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5229642"/>
              </p:ext>
            </p:extLst>
          </p:nvPr>
        </p:nvGraphicFramePr>
        <p:xfrm>
          <a:off x="457200" y="2133599"/>
          <a:ext cx="7848600" cy="3964305"/>
        </p:xfrm>
        <a:graphic>
          <a:graphicData uri="http://schemas.openxmlformats.org/drawingml/2006/table">
            <a:tbl>
              <a:tblPr firstRow="1" firstCol="1" bandRow="1"/>
              <a:tblGrid>
                <a:gridCol w="1962150"/>
                <a:gridCol w="1962150"/>
                <a:gridCol w="1962150"/>
                <a:gridCol w="1962150"/>
              </a:tblGrid>
              <a:tr h="1320800">
                <a:tc>
                  <a:txBody>
                    <a:bodyPr/>
                    <a:lstStyle/>
                    <a:p>
                      <a:pPr marL="0" marR="0" algn="just">
                        <a:lnSpc>
                          <a:spcPct val="150000"/>
                        </a:lnSpc>
                        <a:spcBef>
                          <a:spcPts val="0"/>
                        </a:spcBef>
                        <a:spcAft>
                          <a:spcPts val="0"/>
                        </a:spcAft>
                      </a:pPr>
                      <a:r>
                        <a:rPr lang="en-US" sz="2000" b="1">
                          <a:solidFill>
                            <a:srgbClr val="17365D"/>
                          </a:solidFill>
                          <a:effectLst/>
                          <a:latin typeface="Times New Roman"/>
                          <a:ea typeface="Times New Roman"/>
                          <a:cs typeface="Arial"/>
                        </a:rPr>
                        <a:t>Type</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b="1">
                          <a:solidFill>
                            <a:srgbClr val="17365D"/>
                          </a:solidFill>
                          <a:effectLst/>
                          <a:latin typeface="Times New Roman"/>
                          <a:ea typeface="Times New Roman"/>
                          <a:cs typeface="Arial"/>
                        </a:rPr>
                        <a:t>Size</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b="1">
                          <a:solidFill>
                            <a:srgbClr val="17365D"/>
                          </a:solidFill>
                          <a:effectLst/>
                          <a:latin typeface="Times New Roman"/>
                          <a:ea typeface="Times New Roman"/>
                          <a:cs typeface="Arial"/>
                        </a:rPr>
                        <a:t>Large subunit (</a:t>
                      </a:r>
                      <a:r>
                        <a:rPr lang="en-US" sz="2000" b="1" u="sng">
                          <a:solidFill>
                            <a:srgbClr val="17365D"/>
                          </a:solidFill>
                          <a:effectLst/>
                          <a:latin typeface="Times New Roman"/>
                          <a:ea typeface="Times New Roman"/>
                          <a:cs typeface="Times New Roman"/>
                          <a:hlinkClick r:id="rId2" tooltip="LSU rRNA"/>
                        </a:rPr>
                        <a:t>LSU rRNA</a:t>
                      </a:r>
                      <a:r>
                        <a:rPr lang="en-US" sz="2000" b="1">
                          <a:solidFill>
                            <a:srgbClr val="17365D"/>
                          </a:solidFill>
                          <a:effectLst/>
                          <a:latin typeface="Times New Roman"/>
                          <a:ea typeface="Times New Roman"/>
                          <a:cs typeface="Arial"/>
                        </a:rPr>
                        <a:t>)</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b="1">
                          <a:solidFill>
                            <a:srgbClr val="17365D"/>
                          </a:solidFill>
                          <a:effectLst/>
                          <a:latin typeface="Times New Roman"/>
                          <a:ea typeface="Times New Roman"/>
                          <a:cs typeface="Arial"/>
                        </a:rPr>
                        <a:t>Small subunit (</a:t>
                      </a:r>
                      <a:r>
                        <a:rPr lang="en-US" sz="2000" b="1" u="sng">
                          <a:solidFill>
                            <a:srgbClr val="17365D"/>
                          </a:solidFill>
                          <a:effectLst/>
                          <a:latin typeface="Times New Roman"/>
                          <a:ea typeface="Times New Roman"/>
                          <a:cs typeface="Times New Roman"/>
                          <a:hlinkClick r:id="rId3" tooltip="SSU rRNA"/>
                        </a:rPr>
                        <a:t>SSU rRNA</a:t>
                      </a:r>
                      <a:r>
                        <a:rPr lang="en-US" sz="2000" b="1">
                          <a:solidFill>
                            <a:srgbClr val="17365D"/>
                          </a:solidFill>
                          <a:effectLst/>
                          <a:latin typeface="Times New Roman"/>
                          <a:ea typeface="Times New Roman"/>
                          <a:cs typeface="Arial"/>
                        </a:rPr>
                        <a:t>) </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1320800">
                <a:tc>
                  <a:txBody>
                    <a:bodyPr/>
                    <a:lstStyle/>
                    <a:p>
                      <a:pPr marL="0" marR="0" algn="just">
                        <a:lnSpc>
                          <a:spcPct val="150000"/>
                        </a:lnSpc>
                        <a:spcBef>
                          <a:spcPts val="0"/>
                        </a:spcBef>
                        <a:spcAft>
                          <a:spcPts val="0"/>
                        </a:spcAft>
                      </a:pPr>
                      <a:r>
                        <a:rPr lang="en-US" sz="2000" b="1">
                          <a:solidFill>
                            <a:srgbClr val="17365D"/>
                          </a:solidFill>
                          <a:effectLst/>
                          <a:latin typeface="Times New Roman"/>
                          <a:ea typeface="Times New Roman"/>
                          <a:cs typeface="Arial"/>
                        </a:rPr>
                        <a:t>prokaryotic</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just">
                        <a:lnSpc>
                          <a:spcPct val="150000"/>
                        </a:lnSpc>
                        <a:spcBef>
                          <a:spcPts val="0"/>
                        </a:spcBef>
                        <a:spcAft>
                          <a:spcPts val="0"/>
                        </a:spcAft>
                      </a:pPr>
                      <a:r>
                        <a:rPr lang="en-US" sz="2000">
                          <a:solidFill>
                            <a:srgbClr val="17365D"/>
                          </a:solidFill>
                          <a:effectLst/>
                          <a:latin typeface="Times New Roman"/>
                          <a:ea typeface="Calibri"/>
                          <a:cs typeface="Arial"/>
                        </a:rPr>
                        <a:t>70S</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just">
                        <a:lnSpc>
                          <a:spcPct val="150000"/>
                        </a:lnSpc>
                        <a:spcBef>
                          <a:spcPts val="0"/>
                        </a:spcBef>
                        <a:spcAft>
                          <a:spcPts val="0"/>
                        </a:spcAft>
                      </a:pPr>
                      <a:r>
                        <a:rPr lang="en-US" sz="2000" u="none" strike="noStrike">
                          <a:solidFill>
                            <a:srgbClr val="17365D"/>
                          </a:solidFill>
                          <a:effectLst/>
                          <a:latin typeface="Times New Roman"/>
                          <a:ea typeface="Calibri"/>
                          <a:cs typeface="Arial"/>
                          <a:hlinkClick r:id="rId4" tooltip="50S"/>
                        </a:rPr>
                        <a:t>50S</a:t>
                      </a:r>
                      <a:r>
                        <a:rPr lang="en-US" sz="2000">
                          <a:solidFill>
                            <a:srgbClr val="17365D"/>
                          </a:solidFill>
                          <a:effectLst/>
                          <a:latin typeface="Times New Roman"/>
                          <a:ea typeface="Calibri"/>
                          <a:cs typeface="Arial"/>
                        </a:rPr>
                        <a:t> (</a:t>
                      </a:r>
                      <a:r>
                        <a:rPr lang="en-US" sz="2000" u="sng">
                          <a:solidFill>
                            <a:srgbClr val="17365D"/>
                          </a:solidFill>
                          <a:effectLst/>
                          <a:latin typeface="Times New Roman"/>
                          <a:ea typeface="Calibri"/>
                          <a:cs typeface="Arial"/>
                          <a:hlinkClick r:id="rId5" tooltip="5S ribosomal RNA"/>
                        </a:rPr>
                        <a:t>5S</a:t>
                      </a:r>
                      <a:r>
                        <a:rPr lang="en-US" sz="2000">
                          <a:solidFill>
                            <a:srgbClr val="17365D"/>
                          </a:solidFill>
                          <a:effectLst/>
                          <a:latin typeface="Times New Roman"/>
                          <a:ea typeface="Calibri"/>
                          <a:cs typeface="Arial"/>
                        </a:rPr>
                        <a:t> : 120 nt, </a:t>
                      </a:r>
                      <a:r>
                        <a:rPr lang="en-US" sz="2000" u="sng">
                          <a:solidFill>
                            <a:srgbClr val="17365D"/>
                          </a:solidFill>
                          <a:effectLst/>
                          <a:latin typeface="Times New Roman"/>
                          <a:ea typeface="Calibri"/>
                          <a:cs typeface="Arial"/>
                          <a:hlinkClick r:id="rId6" tooltip="23S ribosomal RNA"/>
                        </a:rPr>
                        <a:t>23S</a:t>
                      </a:r>
                      <a:r>
                        <a:rPr lang="en-US" sz="2000">
                          <a:solidFill>
                            <a:srgbClr val="17365D"/>
                          </a:solidFill>
                          <a:effectLst/>
                          <a:latin typeface="Times New Roman"/>
                          <a:ea typeface="Calibri"/>
                          <a:cs typeface="Arial"/>
                        </a:rPr>
                        <a:t> : 2906 nt)</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just">
                        <a:lnSpc>
                          <a:spcPct val="150000"/>
                        </a:lnSpc>
                        <a:spcBef>
                          <a:spcPts val="0"/>
                        </a:spcBef>
                        <a:spcAft>
                          <a:spcPts val="0"/>
                        </a:spcAft>
                      </a:pPr>
                      <a:r>
                        <a:rPr lang="en-US" sz="2000" u="none" strike="noStrike">
                          <a:solidFill>
                            <a:srgbClr val="17365D"/>
                          </a:solidFill>
                          <a:effectLst/>
                          <a:latin typeface="Times New Roman"/>
                          <a:ea typeface="Calibri"/>
                          <a:cs typeface="Arial"/>
                          <a:hlinkClick r:id="rId7" tooltip="30S"/>
                        </a:rPr>
                        <a:t>30S</a:t>
                      </a:r>
                      <a:r>
                        <a:rPr lang="en-US" sz="2000">
                          <a:solidFill>
                            <a:srgbClr val="17365D"/>
                          </a:solidFill>
                          <a:effectLst/>
                          <a:latin typeface="Times New Roman"/>
                          <a:ea typeface="Calibri"/>
                          <a:cs typeface="Arial"/>
                        </a:rPr>
                        <a:t> (</a:t>
                      </a:r>
                      <a:r>
                        <a:rPr lang="en-US" sz="2000" u="sng">
                          <a:solidFill>
                            <a:srgbClr val="17365D"/>
                          </a:solidFill>
                          <a:effectLst/>
                          <a:latin typeface="Times New Roman"/>
                          <a:ea typeface="Calibri"/>
                          <a:cs typeface="Arial"/>
                          <a:hlinkClick r:id="rId8" tooltip="16S ribosomal RNA"/>
                        </a:rPr>
                        <a:t>16S</a:t>
                      </a:r>
                      <a:r>
                        <a:rPr lang="en-US" sz="2000">
                          <a:solidFill>
                            <a:srgbClr val="17365D"/>
                          </a:solidFill>
                          <a:effectLst/>
                          <a:latin typeface="Times New Roman"/>
                          <a:ea typeface="Calibri"/>
                          <a:cs typeface="Arial"/>
                        </a:rPr>
                        <a:t> : 1542 nt) </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320800">
                <a:tc>
                  <a:txBody>
                    <a:bodyPr/>
                    <a:lstStyle/>
                    <a:p>
                      <a:pPr marL="0" marR="0" algn="just">
                        <a:lnSpc>
                          <a:spcPct val="150000"/>
                        </a:lnSpc>
                        <a:spcBef>
                          <a:spcPts val="0"/>
                        </a:spcBef>
                        <a:spcAft>
                          <a:spcPts val="0"/>
                        </a:spcAft>
                      </a:pPr>
                      <a:r>
                        <a:rPr lang="en-US" sz="2000" b="1">
                          <a:solidFill>
                            <a:srgbClr val="17365D"/>
                          </a:solidFill>
                          <a:effectLst/>
                          <a:latin typeface="Times New Roman"/>
                          <a:ea typeface="Times New Roman"/>
                          <a:cs typeface="Arial"/>
                        </a:rPr>
                        <a:t>eukaryotic</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solidFill>
                            <a:srgbClr val="17365D"/>
                          </a:solidFill>
                          <a:effectLst/>
                          <a:latin typeface="Times New Roman"/>
                          <a:ea typeface="Calibri"/>
                          <a:cs typeface="Arial"/>
                        </a:rPr>
                        <a:t>80S</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u="none" strike="noStrike">
                          <a:solidFill>
                            <a:srgbClr val="17365D"/>
                          </a:solidFill>
                          <a:effectLst/>
                          <a:latin typeface="Times New Roman"/>
                          <a:ea typeface="Calibri"/>
                          <a:cs typeface="Arial"/>
                          <a:hlinkClick r:id="rId9" tooltip="60S"/>
                        </a:rPr>
                        <a:t>60S</a:t>
                      </a:r>
                      <a:r>
                        <a:rPr lang="en-US" sz="2000">
                          <a:solidFill>
                            <a:srgbClr val="17365D"/>
                          </a:solidFill>
                          <a:effectLst/>
                          <a:latin typeface="Times New Roman"/>
                          <a:ea typeface="Calibri"/>
                          <a:cs typeface="Arial"/>
                        </a:rPr>
                        <a:t> (</a:t>
                      </a:r>
                      <a:r>
                        <a:rPr lang="en-US" sz="2000" u="sng">
                          <a:solidFill>
                            <a:srgbClr val="17365D"/>
                          </a:solidFill>
                          <a:effectLst/>
                          <a:latin typeface="Times New Roman"/>
                          <a:ea typeface="Calibri"/>
                          <a:cs typeface="Arial"/>
                          <a:hlinkClick r:id="rId5" tooltip="5S ribosomal RNA"/>
                        </a:rPr>
                        <a:t>5S</a:t>
                      </a:r>
                      <a:r>
                        <a:rPr lang="en-US" sz="2000">
                          <a:solidFill>
                            <a:srgbClr val="17365D"/>
                          </a:solidFill>
                          <a:effectLst/>
                          <a:latin typeface="Times New Roman"/>
                          <a:ea typeface="Calibri"/>
                          <a:cs typeface="Arial"/>
                        </a:rPr>
                        <a:t> : 121 nt,</a:t>
                      </a:r>
                      <a:r>
                        <a:rPr lang="en-US" sz="1600">
                          <a:solidFill>
                            <a:srgbClr val="17365D"/>
                          </a:solidFill>
                          <a:effectLst/>
                          <a:latin typeface="Times New Roman"/>
                          <a:ea typeface="Calibri"/>
                          <a:cs typeface="Arial"/>
                        </a:rPr>
                        <a:t> </a:t>
                      </a:r>
                      <a:r>
                        <a:rPr lang="en-US" sz="2000" u="sng">
                          <a:solidFill>
                            <a:srgbClr val="17365D"/>
                          </a:solidFill>
                          <a:effectLst/>
                          <a:latin typeface="Times New Roman"/>
                          <a:ea typeface="Calibri"/>
                          <a:cs typeface="Arial"/>
                          <a:hlinkClick r:id="rId10" tooltip="5.8S ribosomal RNA"/>
                        </a:rPr>
                        <a:t>5.8S</a:t>
                      </a:r>
                      <a:r>
                        <a:rPr lang="en-US" sz="2000">
                          <a:solidFill>
                            <a:srgbClr val="17365D"/>
                          </a:solidFill>
                          <a:effectLst/>
                          <a:latin typeface="Times New Roman"/>
                          <a:ea typeface="Calibri"/>
                          <a:cs typeface="Arial"/>
                        </a:rPr>
                        <a:t> : 156 nt, </a:t>
                      </a:r>
                      <a:r>
                        <a:rPr lang="en-US" sz="2000" u="sng">
                          <a:solidFill>
                            <a:srgbClr val="17365D"/>
                          </a:solidFill>
                          <a:effectLst/>
                          <a:latin typeface="Times New Roman"/>
                          <a:ea typeface="Calibri"/>
                          <a:cs typeface="Arial"/>
                          <a:hlinkClick r:id="rId11" tooltip="28S ribosomal RNA"/>
                        </a:rPr>
                        <a:t>28S</a:t>
                      </a:r>
                      <a:r>
                        <a:rPr lang="en-US" sz="2000">
                          <a:solidFill>
                            <a:srgbClr val="17365D"/>
                          </a:solidFill>
                          <a:effectLst/>
                          <a:latin typeface="Times New Roman"/>
                          <a:ea typeface="Calibri"/>
                          <a:cs typeface="Arial"/>
                        </a:rPr>
                        <a:t> : 5070 nt)</a:t>
                      </a:r>
                      <a:endParaRPr lang="en-US" sz="160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solidFill>
                            <a:srgbClr val="17365D"/>
                          </a:solidFill>
                          <a:effectLst/>
                          <a:latin typeface="Times New Roman"/>
                          <a:ea typeface="Calibri"/>
                          <a:cs typeface="Arial"/>
                        </a:rPr>
                        <a:t>40S (</a:t>
                      </a:r>
                      <a:r>
                        <a:rPr lang="en-US" sz="2000" u="sng" dirty="0">
                          <a:solidFill>
                            <a:srgbClr val="17365D"/>
                          </a:solidFill>
                          <a:effectLst/>
                          <a:latin typeface="Times New Roman"/>
                          <a:ea typeface="Calibri"/>
                          <a:cs typeface="Arial"/>
                          <a:hlinkClick r:id="rId12" tooltip="18S ribosomal RNA"/>
                        </a:rPr>
                        <a:t>18S</a:t>
                      </a:r>
                      <a:r>
                        <a:rPr lang="en-US" sz="2000" dirty="0">
                          <a:solidFill>
                            <a:srgbClr val="17365D"/>
                          </a:solidFill>
                          <a:effectLst/>
                          <a:latin typeface="Times New Roman"/>
                          <a:ea typeface="Calibri"/>
                          <a:cs typeface="Arial"/>
                        </a:rPr>
                        <a:t> : 1869 </a:t>
                      </a:r>
                      <a:r>
                        <a:rPr lang="en-US" sz="2000" dirty="0" err="1">
                          <a:solidFill>
                            <a:srgbClr val="17365D"/>
                          </a:solidFill>
                          <a:effectLst/>
                          <a:latin typeface="Times New Roman"/>
                          <a:ea typeface="Calibri"/>
                          <a:cs typeface="Arial"/>
                        </a:rPr>
                        <a:t>nt</a:t>
                      </a:r>
                      <a:r>
                        <a:rPr lang="en-US" sz="2000" dirty="0">
                          <a:solidFill>
                            <a:srgbClr val="17365D"/>
                          </a:solidFill>
                          <a:effectLst/>
                          <a:latin typeface="Times New Roman"/>
                          <a:ea typeface="Calibri"/>
                          <a:cs typeface="Arial"/>
                        </a:rPr>
                        <a:t>) </a:t>
                      </a:r>
                      <a:endParaRPr lang="en-US" sz="1600" dirty="0">
                        <a:effectLst/>
                        <a:latin typeface="Calibri"/>
                        <a:ea typeface="Calibri"/>
                        <a:cs typeface="Arial"/>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773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u="sng" dirty="0"/>
              <a:t>Shine-</a:t>
            </a:r>
            <a:r>
              <a:rPr lang="en-US" b="1" u="sng" dirty="0" err="1"/>
              <a:t>Dalgarno</a:t>
            </a:r>
            <a:r>
              <a:rPr lang="en-US" u="sng" dirty="0"/>
              <a:t> (</a:t>
            </a:r>
            <a:r>
              <a:rPr lang="en-US" b="1" u="sng" dirty="0"/>
              <a:t>SD</a:t>
            </a:r>
            <a:r>
              <a:rPr lang="en-US" u="sng" dirty="0"/>
              <a:t>) </a:t>
            </a:r>
            <a:r>
              <a:rPr lang="en-US" b="1" u="sng" dirty="0"/>
              <a:t>Sequence</a:t>
            </a:r>
            <a:r>
              <a:rPr lang="en-US" dirty="0"/>
              <a:t> </a:t>
            </a:r>
            <a:br>
              <a:rPr lang="en-US" dirty="0"/>
            </a:b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244" t="9946" r="1442" b="1613"/>
          <a:stretch/>
        </p:blipFill>
        <p:spPr bwMode="auto">
          <a:xfrm>
            <a:off x="304800" y="1066800"/>
            <a:ext cx="8305799"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100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b="1" dirty="0" smtClean="0">
                <a:solidFill>
                  <a:srgbClr val="C00000"/>
                </a:solidFill>
              </a:rPr>
              <a:t>Introduction</a:t>
            </a:r>
            <a:endParaRPr lang="en-US" b="1" dirty="0">
              <a:solidFill>
                <a:srgbClr val="C00000"/>
              </a:solidFill>
            </a:endParaRPr>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
          </p:nvPr>
        </p:nvSpPr>
        <p:spPr>
          <a:xfrm>
            <a:off x="415636" y="1066800"/>
            <a:ext cx="6061364" cy="5181600"/>
          </a:xfrm>
        </p:spPr>
        <p:txBody>
          <a:bodyPr>
            <a:normAutofit/>
          </a:bodyPr>
          <a:lstStyle/>
          <a:p>
            <a:pPr lvl="0"/>
            <a:r>
              <a:rPr lang="en-US" dirty="0"/>
              <a:t>It is a </a:t>
            </a:r>
            <a:r>
              <a:rPr lang="en-US" dirty="0" smtClean="0"/>
              <a:t>polymeric</a:t>
            </a:r>
            <a:r>
              <a:rPr lang="en-US" dirty="0"/>
              <a:t> </a:t>
            </a:r>
            <a:r>
              <a:rPr lang="en-US" dirty="0" smtClean="0"/>
              <a:t>molecule </a:t>
            </a:r>
            <a:r>
              <a:rPr lang="en-US" dirty="0"/>
              <a:t>essential in various biological roles in coding, decoding, regulation and expression of genes. RNA and DNA are nucleic acids, and, along with lipids, proteins and carbohydrates, constitute the four major macromolecules essential for all known forms of life. </a:t>
            </a:r>
          </a:p>
          <a:p>
            <a:pPr lvl="0"/>
            <a:r>
              <a:rPr lang="en-US" dirty="0"/>
              <a:t>Like DNA, RNA is assembled as a chain of nucleotides, but unlike DNA it is more often found in nature as a single-strand folded onto itself, rather than a paired double-strand.</a:t>
            </a:r>
          </a:p>
          <a:p>
            <a:pPr marL="0" indent="0">
              <a:buNone/>
            </a:pPr>
            <a:endParaRPr lang="en-US" dirty="0"/>
          </a:p>
        </p:txBody>
      </p:sp>
      <p:pic>
        <p:nvPicPr>
          <p:cNvPr id="5" name="Picture 4" descr="Image result for RNA">
            <a:hlinkClick r:id="rId2"/>
          </p:cNvPr>
          <p:cNvPicPr/>
          <p:nvPr/>
        </p:nvPicPr>
        <p:blipFill rotWithShape="1">
          <a:blip r:embed="rId3" cstate="print">
            <a:extLst>
              <a:ext uri="{28A0092B-C50C-407E-A947-70E740481C1C}">
                <a14:useLocalDpi xmlns:a14="http://schemas.microsoft.com/office/drawing/2010/main" val="0"/>
              </a:ext>
            </a:extLst>
          </a:blip>
          <a:srcRect l="3907" t="7671" r="3907" b="9863"/>
          <a:stretch/>
        </p:blipFill>
        <p:spPr bwMode="auto">
          <a:xfrm>
            <a:off x="6477000" y="1295400"/>
            <a:ext cx="2166938" cy="2857500"/>
          </a:xfrm>
          <a:prstGeom prst="rect">
            <a:avLst/>
          </a:prstGeom>
          <a:no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443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C00000"/>
                </a:solidFill>
              </a:rPr>
              <a:t>RNA and its types</a:t>
            </a:r>
            <a:r>
              <a:rPr lang="en-US" dirty="0">
                <a:solidFill>
                  <a:srgbClr val="C00000"/>
                </a:solidFill>
              </a:rPr>
              <a:t/>
            </a:r>
            <a:br>
              <a:rPr lang="en-US" dirty="0">
                <a:solidFill>
                  <a:srgbClr val="C00000"/>
                </a:solidFill>
              </a:rPr>
            </a:br>
            <a:endParaRPr lang="en-US" dirty="0">
              <a:solidFill>
                <a:srgbClr val="C00000"/>
              </a:solidFill>
            </a:endParaRPr>
          </a:p>
        </p:txBody>
      </p:sp>
      <p:pic>
        <p:nvPicPr>
          <p:cNvPr id="4" name="irc_mi" descr="صورة ذات صلة">
            <a:hlinkClick r:id="rId2"/>
          </p:cNvPr>
          <p:cNvPicPr/>
          <p:nvPr/>
        </p:nvPicPr>
        <p:blipFill>
          <a:blip r:embed="rId3" cstate="print"/>
          <a:srcRect/>
          <a:stretch>
            <a:fillRect/>
          </a:stretch>
        </p:blipFill>
        <p:spPr bwMode="auto">
          <a:xfrm>
            <a:off x="609600" y="1295400"/>
            <a:ext cx="7543800" cy="50292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6922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lvl="0"/>
            <a:r>
              <a:rPr lang="en-US" b="1" dirty="0">
                <a:solidFill>
                  <a:srgbClr val="C00000"/>
                </a:solidFill>
              </a:rPr>
              <a:t>Messenger RNA (mRNA) </a:t>
            </a:r>
          </a:p>
        </p:txBody>
      </p:sp>
      <p:sp>
        <p:nvSpPr>
          <p:cNvPr id="3" name="Content Placeholder 2"/>
          <p:cNvSpPr>
            <a:spLocks noGrp="1"/>
          </p:cNvSpPr>
          <p:nvPr>
            <p:ph sz="quarter" idx="1"/>
          </p:nvPr>
        </p:nvSpPr>
        <p:spPr>
          <a:xfrm>
            <a:off x="457200" y="1371600"/>
            <a:ext cx="7467600" cy="3657600"/>
          </a:xfrm>
        </p:spPr>
        <p:txBody>
          <a:bodyPr/>
          <a:lstStyle/>
          <a:p>
            <a:r>
              <a:rPr lang="en-US" dirty="0"/>
              <a:t>It is a large family of RNA molecules that convey genetic information from DNA to the ribosome, where they specify the amino acid sequence of the protein products of gene expression. </a:t>
            </a:r>
            <a:r>
              <a:rPr lang="en-US" dirty="0" smtClean="0"/>
              <a:t>RNA polymerase</a:t>
            </a:r>
            <a:r>
              <a:rPr lang="en-US" dirty="0"/>
              <a:t> </a:t>
            </a:r>
            <a:r>
              <a:rPr lang="en-US" dirty="0" smtClean="0"/>
              <a:t>transcribes </a:t>
            </a:r>
            <a:r>
              <a:rPr lang="en-US" dirty="0"/>
              <a:t>primary </a:t>
            </a:r>
            <a:r>
              <a:rPr lang="en-US" dirty="0" smtClean="0"/>
              <a:t>transcript</a:t>
            </a:r>
            <a:r>
              <a:rPr lang="en-US" dirty="0"/>
              <a:t> </a:t>
            </a:r>
            <a:r>
              <a:rPr lang="en-US" dirty="0" smtClean="0"/>
              <a:t>mRNA </a:t>
            </a:r>
            <a:r>
              <a:rPr lang="en-US" dirty="0"/>
              <a:t>(known as pre-mRNA) into processed, mature mRNA. This mature mRNA is then translated into a polymer of amino acids: a protein through translation process</a:t>
            </a:r>
          </a:p>
        </p:txBody>
      </p:sp>
      <p:pic>
        <p:nvPicPr>
          <p:cNvPr id="4" name="Picture 3"/>
          <p:cNvPicPr/>
          <p:nvPr/>
        </p:nvPicPr>
        <p:blipFill rotWithShape="1">
          <a:blip r:embed="rId2">
            <a:extLst>
              <a:ext uri="{28A0092B-C50C-407E-A947-70E740481C1C}">
                <a14:useLocalDpi xmlns:a14="http://schemas.microsoft.com/office/drawing/2010/main" val="0"/>
              </a:ext>
            </a:extLst>
          </a:blip>
          <a:srcRect l="2565" t="13141" r="55288" b="52884"/>
          <a:stretch/>
        </p:blipFill>
        <p:spPr bwMode="auto">
          <a:xfrm>
            <a:off x="1295400" y="5029200"/>
            <a:ext cx="6086475" cy="1295400"/>
          </a:xfrm>
          <a:prstGeom prst="rect">
            <a:avLst/>
          </a:prstGeom>
          <a:ln w="9525" cap="flat" cmpd="sng" algn="ctr">
            <a:solidFill>
              <a:srgbClr val="7030A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341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r>
              <a:rPr lang="en-US" b="1" dirty="0">
                <a:solidFill>
                  <a:srgbClr val="C00000"/>
                </a:solidFill>
              </a:rPr>
              <a:t>The structure of a mature eukaryotic </a:t>
            </a:r>
            <a:r>
              <a:rPr lang="en-US" b="1" dirty="0" smtClean="0">
                <a:solidFill>
                  <a:srgbClr val="C00000"/>
                </a:solidFill>
              </a:rPr>
              <a:t>mRNA</a:t>
            </a:r>
            <a:endParaRPr lang="en-US" dirty="0">
              <a:solidFill>
                <a:srgbClr val="C0000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1905000"/>
            <a:ext cx="8229600" cy="3048000"/>
          </a:xfrm>
          <a:prstGeom prst="rect">
            <a:avLst/>
          </a:prstGeom>
          <a:ln>
            <a:solidFill>
              <a:srgbClr val="7030A0"/>
            </a:solidFill>
          </a:ln>
        </p:spPr>
      </p:pic>
    </p:spTree>
    <p:extLst>
      <p:ext uri="{BB962C8B-B14F-4D97-AF65-F5344CB8AC3E}">
        <p14:creationId xmlns:p14="http://schemas.microsoft.com/office/powerpoint/2010/main" val="41703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a:bodyPr>
          <a:lstStyle/>
          <a:p>
            <a:r>
              <a:rPr lang="en-US" b="1" u="sng" dirty="0" err="1">
                <a:solidFill>
                  <a:srgbClr val="C00000"/>
                </a:solidFill>
              </a:rPr>
              <a:t>Monocistronic</a:t>
            </a:r>
            <a:r>
              <a:rPr lang="en-US" b="1" u="sng" dirty="0">
                <a:solidFill>
                  <a:srgbClr val="C00000"/>
                </a:solidFill>
              </a:rPr>
              <a:t> versus </a:t>
            </a:r>
            <a:r>
              <a:rPr lang="en-US" b="1" u="sng" dirty="0" err="1">
                <a:solidFill>
                  <a:srgbClr val="C00000"/>
                </a:solidFill>
              </a:rPr>
              <a:t>polycistronic</a:t>
            </a:r>
            <a:r>
              <a:rPr lang="en-US" b="1" u="sng" dirty="0">
                <a:solidFill>
                  <a:srgbClr val="C00000"/>
                </a:solidFill>
              </a:rPr>
              <a:t> </a:t>
            </a:r>
            <a:r>
              <a:rPr lang="en-US" b="1" u="sng" dirty="0" smtClean="0">
                <a:solidFill>
                  <a:srgbClr val="C00000"/>
                </a:solidFill>
              </a:rPr>
              <a:t>mRNA</a:t>
            </a:r>
            <a:endParaRPr lang="en-US" dirty="0">
              <a:solidFill>
                <a:srgbClr val="C00000"/>
              </a:solidFill>
            </a:endParaRPr>
          </a:p>
        </p:txBody>
      </p:sp>
      <p:sp>
        <p:nvSpPr>
          <p:cNvPr id="3" name="Content Placeholder 2"/>
          <p:cNvSpPr>
            <a:spLocks noGrp="1"/>
          </p:cNvSpPr>
          <p:nvPr>
            <p:ph sz="quarter" idx="1"/>
          </p:nvPr>
        </p:nvSpPr>
        <p:spPr/>
        <p:txBody>
          <a:bodyPr>
            <a:normAutofit fontScale="92500"/>
          </a:bodyPr>
          <a:lstStyle/>
          <a:p>
            <a:r>
              <a:rPr lang="en-US" dirty="0"/>
              <a:t>An mRNA molecule is said to be </a:t>
            </a:r>
            <a:r>
              <a:rPr lang="en-US" dirty="0" err="1"/>
              <a:t>monocistronic</a:t>
            </a:r>
            <a:r>
              <a:rPr lang="en-US" dirty="0"/>
              <a:t> when it contains the genetic information to translate only a single protein chain (polypeptide). This is the case for most of the eukaryotic mRNAs. On the other hand, </a:t>
            </a:r>
            <a:r>
              <a:rPr lang="en-US" dirty="0" err="1"/>
              <a:t>polycistronic</a:t>
            </a:r>
            <a:r>
              <a:rPr lang="en-US" dirty="0"/>
              <a:t> mRNA carries several open reading frames (ORFs), each of which is translated into a polypeptide. These polypeptides usually have a related function and their coding sequence is grouped and regulated together in a regulatory region, containing a promoter and an operator. Most of the mRNA found in bacteria and </a:t>
            </a:r>
            <a:r>
              <a:rPr lang="en-US" dirty="0" err="1"/>
              <a:t>archaea</a:t>
            </a:r>
            <a:r>
              <a:rPr lang="en-US" dirty="0"/>
              <a:t> is </a:t>
            </a:r>
            <a:r>
              <a:rPr lang="en-US" dirty="0" err="1"/>
              <a:t>polycistronic</a:t>
            </a:r>
            <a:r>
              <a:rPr lang="en-US" dirty="0"/>
              <a:t> as is the human mitochondrial genome. </a:t>
            </a:r>
            <a:r>
              <a:rPr lang="en-US" dirty="0" err="1"/>
              <a:t>Dicistronic</a:t>
            </a:r>
            <a:r>
              <a:rPr lang="en-US" dirty="0"/>
              <a:t> or </a:t>
            </a:r>
            <a:r>
              <a:rPr lang="en-US" dirty="0" err="1"/>
              <a:t>bicistronic</a:t>
            </a:r>
            <a:r>
              <a:rPr lang="en-US" dirty="0"/>
              <a:t> mRNA encodes only two proteins.</a:t>
            </a:r>
          </a:p>
          <a:p>
            <a:endParaRPr lang="en-US" dirty="0"/>
          </a:p>
        </p:txBody>
      </p:sp>
    </p:spTree>
    <p:extLst>
      <p:ext uri="{BB962C8B-B14F-4D97-AF65-F5344CB8AC3E}">
        <p14:creationId xmlns:p14="http://schemas.microsoft.com/office/powerpoint/2010/main" val="121438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2-Transfer RNA (</a:t>
            </a:r>
            <a:r>
              <a:rPr lang="en-US" b="1" dirty="0" err="1"/>
              <a:t>tRNA</a:t>
            </a:r>
            <a:r>
              <a:rPr lang="en-US" b="1" dirty="0" smtClean="0"/>
              <a:t>)</a:t>
            </a:r>
            <a:endParaRPr lang="en-US" dirty="0"/>
          </a:p>
        </p:txBody>
      </p:sp>
      <p:sp>
        <p:nvSpPr>
          <p:cNvPr id="3" name="Content Placeholder 2"/>
          <p:cNvSpPr>
            <a:spLocks noGrp="1"/>
          </p:cNvSpPr>
          <p:nvPr>
            <p:ph sz="quarter" idx="1"/>
          </p:nvPr>
        </p:nvSpPr>
        <p:spPr>
          <a:xfrm>
            <a:off x="457200" y="1600200"/>
            <a:ext cx="6172200" cy="4873752"/>
          </a:xfrm>
        </p:spPr>
        <p:txBody>
          <a:bodyPr/>
          <a:lstStyle/>
          <a:p>
            <a:r>
              <a:rPr lang="en-US" dirty="0"/>
              <a:t>It is an adaptor </a:t>
            </a:r>
            <a:r>
              <a:rPr lang="en-US" u="sng" dirty="0">
                <a:hlinkClick r:id="rId2" tooltip="Molecule"/>
              </a:rPr>
              <a:t>molecule</a:t>
            </a:r>
            <a:r>
              <a:rPr lang="en-US" dirty="0"/>
              <a:t> composed of </a:t>
            </a:r>
            <a:r>
              <a:rPr lang="en-US" u="sng" dirty="0">
                <a:hlinkClick r:id="rId3" tooltip="RNA"/>
              </a:rPr>
              <a:t>RNA</a:t>
            </a:r>
            <a:r>
              <a:rPr lang="en-US" dirty="0"/>
              <a:t>, typically 76 to 90 </a:t>
            </a:r>
            <a:r>
              <a:rPr lang="en-US" u="sng" dirty="0">
                <a:hlinkClick r:id="rId4" tooltip="Nucleotides"/>
              </a:rPr>
              <a:t>nucleotides</a:t>
            </a:r>
            <a:r>
              <a:rPr lang="en-US" dirty="0"/>
              <a:t> in length, that serves as the physical link between the </a:t>
            </a:r>
            <a:r>
              <a:rPr lang="en-US" u="sng" dirty="0">
                <a:hlinkClick r:id="rId5" tooltip="Messenger RNA"/>
              </a:rPr>
              <a:t>mRNA</a:t>
            </a:r>
            <a:r>
              <a:rPr lang="en-US" dirty="0"/>
              <a:t> and the </a:t>
            </a:r>
            <a:r>
              <a:rPr lang="en-US" u="sng" dirty="0">
                <a:hlinkClick r:id="rId6" tooltip="Amino acid"/>
              </a:rPr>
              <a:t>amino acid</a:t>
            </a:r>
            <a:r>
              <a:rPr lang="en-US" dirty="0"/>
              <a:t> sequence of proteins. </a:t>
            </a:r>
            <a:r>
              <a:rPr lang="en-US" dirty="0" err="1"/>
              <a:t>tRNA</a:t>
            </a:r>
            <a:r>
              <a:rPr lang="en-US" dirty="0"/>
              <a:t> does this by carrying an amino acid to the protein synthetic machinery of a cell (</a:t>
            </a:r>
            <a:r>
              <a:rPr lang="en-US" u="sng" dirty="0">
                <a:hlinkClick r:id="rId7" tooltip="Ribosome"/>
              </a:rPr>
              <a:t>ribosome</a:t>
            </a:r>
            <a:r>
              <a:rPr lang="en-US" dirty="0"/>
              <a:t>) as directed by a 3-nucleotide sequence (</a:t>
            </a:r>
            <a:r>
              <a:rPr lang="en-US" u="sng" dirty="0">
                <a:hlinkClick r:id="rId8" tooltip="Codon"/>
              </a:rPr>
              <a:t>codon</a:t>
            </a:r>
            <a:r>
              <a:rPr lang="en-US" dirty="0"/>
              <a:t>) in a </a:t>
            </a:r>
            <a:r>
              <a:rPr lang="en-US" u="sng" dirty="0">
                <a:hlinkClick r:id="rId5" tooltip="Messenger RNA"/>
              </a:rPr>
              <a:t>messenger RNA</a:t>
            </a:r>
            <a:r>
              <a:rPr lang="en-US" dirty="0"/>
              <a:t> (mRNA). As such, </a:t>
            </a:r>
            <a:r>
              <a:rPr lang="en-US" dirty="0" err="1"/>
              <a:t>tRNAs</a:t>
            </a:r>
            <a:r>
              <a:rPr lang="en-US" dirty="0"/>
              <a:t> are a necessary component of </a:t>
            </a:r>
            <a:r>
              <a:rPr lang="en-US" u="sng" dirty="0">
                <a:hlinkClick r:id="rId9" tooltip="Translation (biology)"/>
              </a:rPr>
              <a:t>translation</a:t>
            </a:r>
            <a:r>
              <a:rPr lang="en-US" dirty="0"/>
              <a:t>, the biological synthesis of new </a:t>
            </a:r>
            <a:r>
              <a:rPr lang="en-US" u="sng" dirty="0">
                <a:hlinkClick r:id="rId10" tooltip="Protein"/>
              </a:rPr>
              <a:t>proteins</a:t>
            </a:r>
            <a:r>
              <a:rPr lang="en-US" dirty="0"/>
              <a:t> in accordance with the </a:t>
            </a:r>
            <a:r>
              <a:rPr lang="en-US" u="sng" dirty="0">
                <a:hlinkClick r:id="rId11"/>
              </a:rPr>
              <a:t>genetic code</a:t>
            </a:r>
            <a:endParaRPr lang="en-US" dirty="0"/>
          </a:p>
          <a:p>
            <a:endParaRPr lang="en-US" dirty="0"/>
          </a:p>
        </p:txBody>
      </p:sp>
      <p:pic>
        <p:nvPicPr>
          <p:cNvPr id="4" name="Picture 3" descr="https://upload.wikimedia.org/wikipedia/commons/thumb/b/ba/TRNA-Phe_yeast_1ehz.png/220px-TRNA-Phe_yeast_1ehz.png">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1600200"/>
            <a:ext cx="2052955" cy="3105150"/>
          </a:xfrm>
          <a:prstGeom prst="rect">
            <a:avLst/>
          </a:prstGeom>
          <a:noFill/>
          <a:ln>
            <a:solidFill>
              <a:srgbClr val="7030A0"/>
            </a:solidFill>
          </a:ln>
        </p:spPr>
      </p:pic>
    </p:spTree>
    <p:extLst>
      <p:ext uri="{BB962C8B-B14F-4D97-AF65-F5344CB8AC3E}">
        <p14:creationId xmlns:p14="http://schemas.microsoft.com/office/powerpoint/2010/main" val="212995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Structure of </a:t>
            </a:r>
            <a:r>
              <a:rPr lang="en-US" b="1" u="sng" dirty="0" err="1"/>
              <a:t>tRNA</a:t>
            </a:r>
            <a:r>
              <a:rPr lang="en-US" b="1" dirty="0"/>
              <a:t/>
            </a:r>
            <a:br>
              <a:rPr lang="en-US" b="1" dirty="0"/>
            </a:br>
            <a:endParaRPr lang="en-US" dirty="0"/>
          </a:p>
        </p:txBody>
      </p:sp>
      <p:pic>
        <p:nvPicPr>
          <p:cNvPr id="5" name="Picture 4" descr="https://upload.wikimedia.org/wikipedia/commons/thumb/5/59/TRNA-Phe_yeast_en.svg/220px-TRNA-Phe_yeast_en.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0"/>
            <a:ext cx="4232275" cy="4800600"/>
          </a:xfrm>
          <a:prstGeom prst="rect">
            <a:avLst/>
          </a:prstGeom>
          <a:noFill/>
          <a:ln>
            <a:solidFill>
              <a:srgbClr val="7030A0"/>
            </a:solidFill>
          </a:ln>
        </p:spPr>
      </p:pic>
    </p:spTree>
    <p:extLst>
      <p:ext uri="{BB962C8B-B14F-4D97-AF65-F5344CB8AC3E}">
        <p14:creationId xmlns:p14="http://schemas.microsoft.com/office/powerpoint/2010/main" val="10235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3-Ribosomal RNA (</a:t>
            </a:r>
            <a:r>
              <a:rPr lang="en-US" b="1" dirty="0" err="1"/>
              <a:t>rRNA</a:t>
            </a:r>
            <a:r>
              <a:rPr lang="en-US" b="1" dirty="0"/>
              <a:t>)</a:t>
            </a:r>
          </a:p>
        </p:txBody>
      </p:sp>
      <p:sp>
        <p:nvSpPr>
          <p:cNvPr id="9" name="Content Placeholder 8"/>
          <p:cNvSpPr>
            <a:spLocks noGrp="1"/>
          </p:cNvSpPr>
          <p:nvPr>
            <p:ph sz="quarter" idx="1"/>
          </p:nvPr>
        </p:nvSpPr>
        <p:spPr>
          <a:xfrm>
            <a:off x="457200" y="1752600"/>
            <a:ext cx="4191000" cy="4721352"/>
          </a:xfrm>
        </p:spPr>
        <p:txBody>
          <a:bodyPr/>
          <a:lstStyle/>
          <a:p>
            <a:r>
              <a:rPr lang="en-US" dirty="0"/>
              <a:t>The </a:t>
            </a:r>
            <a:r>
              <a:rPr lang="en-US" b="1" dirty="0"/>
              <a:t>P site </a:t>
            </a:r>
            <a:r>
              <a:rPr lang="en-US" dirty="0"/>
              <a:t>holds the </a:t>
            </a:r>
            <a:r>
              <a:rPr lang="en-US" dirty="0" err="1"/>
              <a:t>tRNA</a:t>
            </a:r>
            <a:r>
              <a:rPr lang="en-US" dirty="0"/>
              <a:t> that carries the growing polypeptide chain</a:t>
            </a:r>
          </a:p>
          <a:p>
            <a:r>
              <a:rPr lang="en-US" dirty="0"/>
              <a:t>– The </a:t>
            </a:r>
            <a:r>
              <a:rPr lang="en-US" b="1" dirty="0"/>
              <a:t>A site </a:t>
            </a:r>
            <a:r>
              <a:rPr lang="en-US" dirty="0"/>
              <a:t>holds the </a:t>
            </a:r>
            <a:r>
              <a:rPr lang="en-US" dirty="0" err="1"/>
              <a:t>tRNA</a:t>
            </a:r>
            <a:r>
              <a:rPr lang="en-US" dirty="0"/>
              <a:t> that carries the next amino acid to be added to the chain</a:t>
            </a:r>
          </a:p>
          <a:p>
            <a:r>
              <a:rPr lang="en-US" dirty="0"/>
              <a:t>– The </a:t>
            </a:r>
            <a:r>
              <a:rPr lang="en-US" b="1" dirty="0"/>
              <a:t>E site </a:t>
            </a:r>
            <a:r>
              <a:rPr lang="en-US" dirty="0"/>
              <a:t>is the exit site, where discharged </a:t>
            </a:r>
            <a:r>
              <a:rPr lang="en-US" dirty="0" err="1"/>
              <a:t>tRNAs</a:t>
            </a:r>
            <a:r>
              <a:rPr lang="en-US" dirty="0"/>
              <a:t> leave the ribosome.</a:t>
            </a:r>
          </a:p>
        </p:txBody>
      </p:sp>
      <p:pic>
        <p:nvPicPr>
          <p:cNvPr id="4" name="Picture 3" descr="Image result for ribosome">
            <a:hlinkClick r:id="rId2"/>
          </p:cNvPr>
          <p:cNvPicPr/>
          <p:nvPr/>
        </p:nvPicPr>
        <p:blipFill rotWithShape="1">
          <a:blip r:embed="rId3">
            <a:extLst>
              <a:ext uri="{28A0092B-C50C-407E-A947-70E740481C1C}">
                <a14:useLocalDpi xmlns:a14="http://schemas.microsoft.com/office/drawing/2010/main" val="0"/>
              </a:ext>
            </a:extLst>
          </a:blip>
          <a:srcRect t="17808" r="2045" b="4109"/>
          <a:stretch/>
        </p:blipFill>
        <p:spPr bwMode="auto">
          <a:xfrm>
            <a:off x="4876800" y="2362200"/>
            <a:ext cx="3538538" cy="2971800"/>
          </a:xfrm>
          <a:prstGeom prst="rect">
            <a:avLst/>
          </a:prstGeom>
          <a:noFill/>
          <a:ln>
            <a:solidFill>
              <a:srgbClr val="7030A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0615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875</TotalTime>
  <Words>498</Words>
  <Application>Microsoft Office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Ribonucleic acid (RNA) Lecture 9 </vt:lpstr>
      <vt:lpstr>Introduction</vt:lpstr>
      <vt:lpstr>RNA and its types </vt:lpstr>
      <vt:lpstr>Messenger RNA (mRNA) </vt:lpstr>
      <vt:lpstr>The structure of a mature eukaryotic mRNA</vt:lpstr>
      <vt:lpstr>Monocistronic versus polycistronic mRNA</vt:lpstr>
      <vt:lpstr>2-Transfer RNA (tRNA)</vt:lpstr>
      <vt:lpstr>Structure of tRNA </vt:lpstr>
      <vt:lpstr>3-Ribosomal RNA (rRNA)</vt:lpstr>
      <vt:lpstr>PowerPoint Presentation</vt:lpstr>
      <vt:lpstr>Subunits and ribosomal RNA genes</vt:lpstr>
      <vt:lpstr> Shine-Dalgarno (SD) Sequence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368</cp:revision>
  <dcterms:created xsi:type="dcterms:W3CDTF">2006-08-16T00:00:00Z</dcterms:created>
  <dcterms:modified xsi:type="dcterms:W3CDTF">2018-11-17T09:49:06Z</dcterms:modified>
</cp:coreProperties>
</file>